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22"/>
  </p:notesMasterIdLst>
  <p:handoutMasterIdLst>
    <p:handoutMasterId r:id="rId23"/>
  </p:handoutMasterIdLst>
  <p:sldIdLst>
    <p:sldId id="1057" r:id="rId5"/>
    <p:sldId id="952" r:id="rId6"/>
    <p:sldId id="1107" r:id="rId7"/>
    <p:sldId id="1111" r:id="rId8"/>
    <p:sldId id="861" r:id="rId9"/>
    <p:sldId id="1112" r:id="rId10"/>
    <p:sldId id="1113" r:id="rId11"/>
    <p:sldId id="1109" r:id="rId12"/>
    <p:sldId id="1115" r:id="rId13"/>
    <p:sldId id="1116" r:id="rId14"/>
    <p:sldId id="1108" r:id="rId15"/>
    <p:sldId id="1117" r:id="rId16"/>
    <p:sldId id="1118" r:id="rId17"/>
    <p:sldId id="1110" r:id="rId18"/>
    <p:sldId id="1119" r:id="rId19"/>
    <p:sldId id="1063" r:id="rId20"/>
    <p:sldId id="1064" r:id="rId2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5F5F5F"/>
    <a:srgbClr val="002050"/>
    <a:srgbClr val="000000"/>
    <a:srgbClr val="442359"/>
    <a:srgbClr val="333333"/>
    <a:srgbClr val="FFFFFF"/>
    <a:srgbClr val="505050"/>
    <a:srgbClr val="00FF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5283" autoAdjust="0"/>
  </p:normalViewPr>
  <p:slideViewPr>
    <p:cSldViewPr snapToObjects="1">
      <p:cViewPr>
        <p:scale>
          <a:sx n="65" d="100"/>
          <a:sy n="65" d="100"/>
        </p:scale>
        <p:origin x="1313" y="449"/>
      </p:cViewPr>
      <p:guideLst/>
    </p:cSldViewPr>
  </p:slideViewPr>
  <p:notesTextViewPr>
    <p:cViewPr>
      <p:scale>
        <a:sx n="100" d="100"/>
        <a:sy n="100" d="100"/>
      </p:scale>
      <p:origin x="0" y="0"/>
    </p:cViewPr>
  </p:notesTextViewPr>
  <p:sorterViewPr>
    <p:cViewPr varScale="1">
      <p:scale>
        <a:sx n="1" d="1"/>
        <a:sy n="1" d="1"/>
      </p:scale>
      <p:origin x="0" y="-22428"/>
    </p:cViewPr>
  </p:sorterViewPr>
  <p:notesViewPr>
    <p:cSldViewPr snapToObjects="1" showGuides="1">
      <p:cViewPr varScale="1">
        <p:scale>
          <a:sx n="83" d="100"/>
          <a:sy n="83" d="100"/>
        </p:scale>
        <p:origin x="38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5/4/2017</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5/4/2017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EF87747-F5AC-4ABF-B51F-7473A53977A3}" type="datetime1">
              <a:rPr lang="en-US" smtClean="0"/>
              <a:t>5/4/2017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dirty="0"/>
          </a:p>
        </p:txBody>
      </p:sp>
    </p:spTree>
    <p:extLst>
      <p:ext uri="{BB962C8B-B14F-4D97-AF65-F5344CB8AC3E}">
        <p14:creationId xmlns:p14="http://schemas.microsoft.com/office/powerpoint/2010/main" val="40561041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2682" r="18628" b="10323"/>
          <a:stretch/>
        </p:blipFill>
        <p:spPr>
          <a:xfrm>
            <a:off x="-1" y="0"/>
            <a:ext cx="12436475" cy="6994526"/>
          </a:xfrm>
          <a:prstGeom prst="rect">
            <a:avLst/>
          </a:prstGeom>
        </p:spPr>
      </p:pic>
      <p:sp>
        <p:nvSpPr>
          <p:cNvPr id="18" name="Rectangle 17"/>
          <p:cNvSpPr/>
          <p:nvPr userDrawn="1"/>
        </p:nvSpPr>
        <p:spPr bwMode="gray">
          <a:xfrm>
            <a:off x="274638" y="2125663"/>
            <a:ext cx="6400800" cy="3657600"/>
          </a:xfrm>
          <a:prstGeom prst="rect">
            <a:avLst/>
          </a:prstGeom>
          <a:solidFill>
            <a:schemeClr val="bg2">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6400736"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8"/>
            <a:ext cx="6400736"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3254006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bg2">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2523814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5">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42" y="911"/>
            <a:ext cx="12432790" cy="6995517"/>
          </a:xfrm>
          <a:prstGeom prst="rect">
            <a:avLst/>
          </a:prstGeom>
        </p:spPr>
      </p:pic>
      <p:sp>
        <p:nvSpPr>
          <p:cNvPr id="17" name="Rectangle 16"/>
          <p:cNvSpPr/>
          <p:nvPr userDrawn="1"/>
        </p:nvSpPr>
        <p:spPr bwMode="gray">
          <a:xfrm>
            <a:off x="274638" y="2125663"/>
            <a:ext cx="7315200" cy="3657600"/>
          </a:xfrm>
          <a:prstGeom prst="rect">
            <a:avLst/>
          </a:prstGeom>
          <a:solidFill>
            <a:schemeClr val="bg2">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Edit Master text styles</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6160060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bg2">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453283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bg2">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245994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4571986"/>
          </a:xfrm>
          <a:prstGeom prst="rect">
            <a:avLst/>
          </a:prstGeom>
          <a:solidFill>
            <a:schemeClr val="bg2">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639" y="48672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212577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6" r:id="rId2"/>
    <p:sldLayoutId id="2147484183" r:id="rId3"/>
    <p:sldLayoutId id="2147484184" r:id="rId4"/>
    <p:sldLayoutId id="2147484185" r:id="rId5"/>
    <p:sldLayoutId id="2147484186" r:id="rId6"/>
    <p:sldLayoutId id="2147484187" r:id="rId7"/>
    <p:sldLayoutId id="2147484188"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nextcity.org/daily/entry/citi-bike-new-york-city-bike-share-data" TargetMode="External"/><Relationship Id="rId2" Type="http://schemas.openxmlformats.org/officeDocument/2006/relationships/hyperlink" Target="http://www.nyc.gov/html/tlc/html/about/about.shtml"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3049" y="2123925"/>
            <a:ext cx="8681491" cy="1830538"/>
          </a:xfrm>
          <a:solidFill>
            <a:srgbClr val="00B0F0">
              <a:alpha val="74902"/>
            </a:srgbClr>
          </a:solidFill>
        </p:spPr>
        <p:txBody>
          <a:bodyPr/>
          <a:lstStyle/>
          <a:p>
            <a:r>
              <a:rPr lang="en-US" dirty="0">
                <a:solidFill>
                  <a:schemeClr val="tx1"/>
                </a:solidFill>
              </a:rPr>
              <a:t>Improving Citi Bike Services by Comparative Analytics</a:t>
            </a:r>
            <a:endParaRPr lang="en-US" dirty="0"/>
          </a:p>
        </p:txBody>
      </p:sp>
      <p:sp>
        <p:nvSpPr>
          <p:cNvPr id="5" name="Text Placeholder 4"/>
          <p:cNvSpPr>
            <a:spLocks noGrp="1"/>
          </p:cNvSpPr>
          <p:nvPr>
            <p:ph type="body" sz="quarter" idx="14"/>
          </p:nvPr>
        </p:nvSpPr>
        <p:spPr>
          <a:xfrm>
            <a:off x="273049" y="3954463"/>
            <a:ext cx="8681491" cy="1631031"/>
          </a:xfrm>
          <a:solidFill>
            <a:srgbClr val="00B0F0">
              <a:alpha val="74902"/>
            </a:srgbClr>
          </a:solidFill>
        </p:spPr>
        <p:txBody>
          <a:bodyPr/>
          <a:lstStyle/>
          <a:p>
            <a:r>
              <a:rPr lang="en-US" dirty="0"/>
              <a:t>Apurva Patkeshwar</a:t>
            </a:r>
          </a:p>
          <a:p>
            <a:r>
              <a:rPr lang="en-US" dirty="0" err="1"/>
              <a:t>Bhaskar</a:t>
            </a:r>
            <a:r>
              <a:rPr lang="en-US" dirty="0"/>
              <a:t> </a:t>
            </a:r>
            <a:r>
              <a:rPr lang="en-US" dirty="0" err="1"/>
              <a:t>Gurram</a:t>
            </a:r>
            <a:endParaRPr lang="en-US" dirty="0"/>
          </a:p>
          <a:p>
            <a:r>
              <a:rPr lang="en-US" dirty="0"/>
              <a:t>Pranav </a:t>
            </a:r>
            <a:r>
              <a:rPr lang="en-US" dirty="0" err="1"/>
              <a:t>Chaphekar</a:t>
            </a:r>
            <a:endParaRPr lang="en-US" dirty="0"/>
          </a:p>
        </p:txBody>
      </p:sp>
      <p:pic>
        <p:nvPicPr>
          <p:cNvPr id="3" name="Picture 2"/>
          <p:cNvPicPr>
            <a:picLocks noChangeAspect="1"/>
          </p:cNvPicPr>
          <p:nvPr/>
        </p:nvPicPr>
        <p:blipFill rotWithShape="1">
          <a:blip r:embed="rId3"/>
          <a:srcRect l="29695" t="29878" r="28904" b="39826"/>
          <a:stretch/>
        </p:blipFill>
        <p:spPr>
          <a:xfrm>
            <a:off x="273050" y="6335478"/>
            <a:ext cx="976635" cy="402144"/>
          </a:xfrm>
          <a:prstGeom prst="rect">
            <a:avLst/>
          </a:prstGeom>
        </p:spPr>
      </p:pic>
    </p:spTree>
    <p:extLst>
      <p:ext uri="{BB962C8B-B14F-4D97-AF65-F5344CB8AC3E}">
        <p14:creationId xmlns:p14="http://schemas.microsoft.com/office/powerpoint/2010/main" val="23131595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2" descr="reencabs_vs_citibik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75" y="999672"/>
            <a:ext cx="11462543" cy="5638139"/>
          </a:xfrm>
          <a:prstGeom prst="rect">
            <a:avLst/>
          </a:prstGeom>
          <a:noFill/>
          <a:extLst>
            <a:ext uri="{909E8E84-426E-40DD-AFC4-6F175D3DCCD1}">
              <a14:hiddenFill xmlns:a14="http://schemas.microsoft.com/office/drawing/2010/main">
                <a:solidFill>
                  <a:srgbClr val="FFFFFF"/>
                </a:solidFill>
              </a14:hiddenFill>
            </a:ext>
          </a:extLst>
        </p:spPr>
      </p:pic>
      <p:sp>
        <p:nvSpPr>
          <p:cNvPr id="6" name="&lt;Your project name&gt;"/>
          <p:cNvSpPr txBox="1">
            <a:spLocks/>
          </p:cNvSpPr>
          <p:nvPr/>
        </p:nvSpPr>
        <p:spPr>
          <a:xfrm>
            <a:off x="2617837" y="5868011"/>
            <a:ext cx="7807124" cy="59095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FF0000"/>
                </a:solidFill>
                <a:uFillTx/>
                <a:latin typeface="Century"/>
                <a:ea typeface="Century"/>
                <a:cs typeface="Century"/>
                <a:sym typeface="Century"/>
              </a:defRPr>
            </a:lvl1pPr>
            <a:lvl2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5pPr>
            <a:lvl6pPr marL="0" marR="0" indent="4572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6pPr>
            <a:lvl7pPr marL="0" marR="0" indent="9144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7pPr>
            <a:lvl8pPr marL="0" marR="0" indent="13716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8pPr>
            <a:lvl9pPr marL="0" marR="0" indent="18288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9pPr>
          </a:lstStyle>
          <a:p>
            <a:pPr algn="just" fontAlgn="base"/>
            <a:r>
              <a:rPr lang="en-US" sz="2000" dirty="0">
                <a:solidFill>
                  <a:schemeClr val="tx1">
                    <a:lumMod val="50000"/>
                  </a:schemeClr>
                </a:solidFill>
                <a:latin typeface="+mn-lt"/>
                <a:ea typeface="+mn-ea"/>
                <a:cs typeface="+mn-cs"/>
              </a:rPr>
              <a:t>A comparison for the time taken by NYC green taxis and Citi Bikes </a:t>
            </a:r>
          </a:p>
        </p:txBody>
      </p:sp>
      <p:sp>
        <p:nvSpPr>
          <p:cNvPr id="34" name="Title 33"/>
          <p:cNvSpPr>
            <a:spLocks noGrp="1"/>
          </p:cNvSpPr>
          <p:nvPr>
            <p:ph type="title"/>
          </p:nvPr>
        </p:nvSpPr>
        <p:spPr>
          <a:xfrm>
            <a:off x="274639" y="256902"/>
            <a:ext cx="11889564" cy="917575"/>
          </a:xfrm>
        </p:spPr>
        <p:txBody>
          <a:bodyPr/>
          <a:lstStyle/>
          <a:p>
            <a:r>
              <a:rPr lang="en-US" dirty="0">
                <a:solidFill>
                  <a:srgbClr val="0070C0"/>
                </a:solidFill>
              </a:rPr>
              <a:t>Citi Bike vs Green Taxi trip time</a:t>
            </a:r>
          </a:p>
        </p:txBody>
      </p:sp>
    </p:spTree>
    <p:extLst>
      <p:ext uri="{BB962C8B-B14F-4D97-AF65-F5344CB8AC3E}">
        <p14:creationId xmlns:p14="http://schemas.microsoft.com/office/powerpoint/2010/main" val="236547141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Predicting Citi Bike Time</a:t>
            </a:r>
          </a:p>
        </p:txBody>
      </p:sp>
      <p:pic>
        <p:nvPicPr>
          <p:cNvPr id="6" name="Picture 5"/>
          <p:cNvPicPr>
            <a:picLocks noChangeAspect="1"/>
          </p:cNvPicPr>
          <p:nvPr/>
        </p:nvPicPr>
        <p:blipFill>
          <a:blip r:embed="rId2"/>
          <a:stretch>
            <a:fillRect/>
          </a:stretch>
        </p:blipFill>
        <p:spPr>
          <a:xfrm>
            <a:off x="882261" y="1600280"/>
            <a:ext cx="9944488" cy="4154660"/>
          </a:xfrm>
          <a:prstGeom prst="rect">
            <a:avLst/>
          </a:prstGeom>
        </p:spPr>
      </p:pic>
      <p:sp>
        <p:nvSpPr>
          <p:cNvPr id="7" name="&lt;Your project name&gt;"/>
          <p:cNvSpPr txBox="1">
            <a:spLocks/>
          </p:cNvSpPr>
          <p:nvPr/>
        </p:nvSpPr>
        <p:spPr>
          <a:xfrm>
            <a:off x="817637" y="5873526"/>
            <a:ext cx="10009112" cy="71278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FF0000"/>
                </a:solidFill>
                <a:uFillTx/>
                <a:latin typeface="Century"/>
                <a:ea typeface="Century"/>
                <a:cs typeface="Century"/>
                <a:sym typeface="Century"/>
              </a:defRPr>
            </a:lvl1pPr>
            <a:lvl2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5pPr>
            <a:lvl6pPr marL="0" marR="0" indent="4572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6pPr>
            <a:lvl7pPr marL="0" marR="0" indent="9144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7pPr>
            <a:lvl8pPr marL="0" marR="0" indent="13716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8pPr>
            <a:lvl9pPr marL="0" marR="0" indent="18288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9pPr>
          </a:lstStyle>
          <a:p>
            <a:pPr fontAlgn="base"/>
            <a:r>
              <a:rPr lang="en-US" sz="2000" dirty="0">
                <a:solidFill>
                  <a:schemeClr val="tx1"/>
                </a:solidFill>
                <a:latin typeface="+mn-lt"/>
                <a:ea typeface="+mn-ea"/>
                <a:cs typeface="+mn-cs"/>
              </a:rPr>
              <a:t>Random Forest </a:t>
            </a:r>
            <a:r>
              <a:rPr lang="en-US" sz="2000" dirty="0" err="1">
                <a:solidFill>
                  <a:schemeClr val="tx1"/>
                </a:solidFill>
                <a:latin typeface="+mn-lt"/>
                <a:ea typeface="+mn-ea"/>
                <a:cs typeface="+mn-cs"/>
              </a:rPr>
              <a:t>Regressor</a:t>
            </a:r>
            <a:r>
              <a:rPr lang="en-US" sz="2000" dirty="0">
                <a:solidFill>
                  <a:schemeClr val="tx1"/>
                </a:solidFill>
                <a:latin typeface="+mn-lt"/>
                <a:ea typeface="+mn-ea"/>
                <a:cs typeface="+mn-cs"/>
              </a:rPr>
              <a:t> (Number of trees: 10, number of features for each split: 3)</a:t>
            </a:r>
          </a:p>
          <a:p>
            <a:pPr fontAlgn="base"/>
            <a:r>
              <a:rPr lang="en-US" sz="2000" dirty="0">
                <a:solidFill>
                  <a:schemeClr val="tx1"/>
                </a:solidFill>
                <a:latin typeface="+mn-lt"/>
                <a:ea typeface="+mn-ea"/>
                <a:cs typeface="+mn-cs"/>
              </a:rPr>
              <a:t>Mean Square Error (</a:t>
            </a:r>
            <a:r>
              <a:rPr lang="en-US" sz="2000" dirty="0" err="1">
                <a:solidFill>
                  <a:schemeClr val="tx1"/>
                </a:solidFill>
                <a:latin typeface="+mn-lt"/>
                <a:ea typeface="+mn-ea"/>
                <a:cs typeface="+mn-cs"/>
              </a:rPr>
              <a:t>insample</a:t>
            </a:r>
            <a:r>
              <a:rPr lang="en-US" sz="2000" dirty="0">
                <a:solidFill>
                  <a:schemeClr val="tx1"/>
                </a:solidFill>
                <a:latin typeface="+mn-lt"/>
                <a:ea typeface="+mn-ea"/>
                <a:cs typeface="+mn-cs"/>
              </a:rPr>
              <a:t>): 4.8	Mean Square Error (</a:t>
            </a:r>
            <a:r>
              <a:rPr lang="en-US" sz="2000" dirty="0" err="1">
                <a:solidFill>
                  <a:schemeClr val="tx1"/>
                </a:solidFill>
                <a:latin typeface="+mn-lt"/>
                <a:ea typeface="+mn-ea"/>
                <a:cs typeface="+mn-cs"/>
              </a:rPr>
              <a:t>outsample</a:t>
            </a:r>
            <a:r>
              <a:rPr lang="en-US" sz="2000" dirty="0">
                <a:solidFill>
                  <a:schemeClr val="tx1"/>
                </a:solidFill>
                <a:latin typeface="+mn-lt"/>
                <a:ea typeface="+mn-ea"/>
                <a:cs typeface="+mn-cs"/>
              </a:rPr>
              <a:t>): 6.6</a:t>
            </a:r>
          </a:p>
        </p:txBody>
      </p:sp>
    </p:spTree>
    <p:extLst>
      <p:ext uri="{BB962C8B-B14F-4D97-AF65-F5344CB8AC3E}">
        <p14:creationId xmlns:p14="http://schemas.microsoft.com/office/powerpoint/2010/main" val="202479423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15" name="Title 33"/>
          <p:cNvSpPr>
            <a:spLocks noGrp="1"/>
          </p:cNvSpPr>
          <p:nvPr>
            <p:ph type="title"/>
          </p:nvPr>
        </p:nvSpPr>
        <p:spPr>
          <a:xfrm>
            <a:off x="274639" y="295274"/>
            <a:ext cx="11889564" cy="917575"/>
          </a:xfrm>
        </p:spPr>
        <p:txBody>
          <a:bodyPr/>
          <a:lstStyle/>
          <a:p>
            <a:pPr fontAlgn="base"/>
            <a:r>
              <a:rPr lang="en-US" sz="5400" spc="-102" dirty="0">
                <a:gradFill>
                  <a:gsLst>
                    <a:gs pos="1250">
                      <a:schemeClr val="tx1"/>
                    </a:gs>
                    <a:gs pos="100000">
                      <a:schemeClr val="tx1"/>
                    </a:gs>
                  </a:gsLst>
                  <a:lin ang="5400000" scaled="0"/>
                </a:gradFill>
              </a:rPr>
              <a:t>Additional analytics</a:t>
            </a:r>
          </a:p>
        </p:txBody>
      </p:sp>
      <p:pic>
        <p:nvPicPr>
          <p:cNvPr id="4" name="Picture 2" descr="https://lh5.googleusercontent.com/agPcHQA4gil8mrfcyFnUhZsGRcHhJf0Qlk54Ui4EGwBXi10blW0kRvLT0fR7DAdYvEuwyLTBiFGn2T8XXek_2yl_H6BNt7s1lPTm9XAyqNn1rlUUHYx8ZguTE3VBBUsHZ40p-sZF9C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867" y="1225458"/>
            <a:ext cx="3871390" cy="22416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tibike_stationi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481" y="3608286"/>
            <a:ext cx="3850161" cy="27583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nthl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196" y="3608286"/>
            <a:ext cx="4605649" cy="2791316"/>
          </a:xfrm>
          <a:prstGeom prst="rect">
            <a:avLst/>
          </a:prstGeom>
          <a:noFill/>
          <a:extLst>
            <a:ext uri="{909E8E84-426E-40DD-AFC4-6F175D3DCCD1}">
              <a14:hiddenFill xmlns:a14="http://schemas.microsoft.com/office/drawing/2010/main">
                <a:solidFill>
                  <a:srgbClr val="FFFFFF"/>
                </a:solidFill>
              </a14:hiddenFill>
            </a:ext>
          </a:extLst>
        </p:spPr>
      </p:pic>
      <p:sp>
        <p:nvSpPr>
          <p:cNvPr id="8" name="&lt;Your project name&gt;"/>
          <p:cNvSpPr txBox="1">
            <a:spLocks/>
          </p:cNvSpPr>
          <p:nvPr/>
        </p:nvSpPr>
        <p:spPr>
          <a:xfrm>
            <a:off x="5858197" y="1225458"/>
            <a:ext cx="4605648" cy="2241633"/>
          </a:xfrm>
          <a:prstGeom prst="rect">
            <a:avLst/>
          </a:prstGeom>
          <a:solidFill>
            <a:srgbClr val="00B0F0"/>
          </a:solidFill>
          <a:ln w="12700">
            <a:miter lim="400000"/>
          </a:ln>
          <a:extLst>
            <a:ext uri="{C572A759-6A51-4108-AA02-DFA0A04FC94B}">
              <ma14:wrappingTextBoxFlag xmlns:ma14="http://schemas.microsoft.com/office/mac/drawingml/2011/main" xmlns=""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FF0000"/>
                </a:solidFill>
                <a:uFillTx/>
                <a:latin typeface="Century"/>
                <a:ea typeface="Century"/>
                <a:cs typeface="Century"/>
                <a:sym typeface="Century"/>
              </a:defRPr>
            </a:lvl1pPr>
            <a:lvl2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5pPr>
            <a:lvl6pPr marL="0" marR="0" indent="4572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6pPr>
            <a:lvl7pPr marL="0" marR="0" indent="9144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7pPr>
            <a:lvl8pPr marL="0" marR="0" indent="13716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8pPr>
            <a:lvl9pPr marL="0" marR="0" indent="18288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9pPr>
          </a:lstStyle>
          <a:p>
            <a:pPr fontAlgn="base"/>
            <a:r>
              <a:rPr lang="en-US" sz="2000" dirty="0">
                <a:solidFill>
                  <a:schemeClr val="tx1"/>
                </a:solidFill>
                <a:latin typeface="+mn-lt"/>
                <a:ea typeface="+mn-ea"/>
                <a:cs typeface="+mn-cs"/>
              </a:rPr>
              <a:t>Understanding NYC using Citi Bike and Yellow and Green Taxi Data </a:t>
            </a:r>
          </a:p>
        </p:txBody>
      </p:sp>
    </p:spTree>
    <p:extLst>
      <p:ext uri="{BB962C8B-B14F-4D97-AF65-F5344CB8AC3E}">
        <p14:creationId xmlns:p14="http://schemas.microsoft.com/office/powerpoint/2010/main" val="13431112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1200151"/>
            <a:ext cx="11887200" cy="1831975"/>
          </a:xfrm>
        </p:spPr>
        <p:txBody>
          <a:bodyPr/>
          <a:lstStyle/>
          <a:p>
            <a:pPr>
              <a:spcBef>
                <a:spcPts val="0"/>
              </a:spcBef>
              <a:spcAft>
                <a:spcPts val="1836"/>
              </a:spcAft>
              <a:buSzPct val="90000"/>
            </a:pPr>
            <a:r>
              <a:rPr lang="en-IN" dirty="0"/>
              <a:t>Summary</a:t>
            </a:r>
            <a:endParaRPr lang="en-US" sz="3200" spc="-71" dirty="0">
              <a:gradFill>
                <a:gsLst>
                  <a:gs pos="0">
                    <a:srgbClr val="FFFFFF"/>
                  </a:gs>
                  <a:gs pos="86000">
                    <a:srgbClr val="FFFFFF"/>
                  </a:gs>
                </a:gsLst>
                <a:lin ang="5400000" scaled="0"/>
              </a:gradFill>
              <a:cs typeface="+mn-cs"/>
            </a:endParaRPr>
          </a:p>
        </p:txBody>
      </p:sp>
      <p:sp>
        <p:nvSpPr>
          <p:cNvPr id="4" name="Rectangle 3"/>
          <p:cNvSpPr/>
          <p:nvPr/>
        </p:nvSpPr>
        <p:spPr>
          <a:xfrm>
            <a:off x="274638" y="2633166"/>
            <a:ext cx="11340089" cy="3927229"/>
          </a:xfrm>
          <a:prstGeom prst="rect">
            <a:avLst/>
          </a:prstGeom>
        </p:spPr>
        <p:txBody>
          <a:bodyPr wrap="square" lIns="182880" tIns="146304" rIns="182880" bIns="146304">
            <a:spAutoFit/>
          </a:bodyPr>
          <a:lstStyle/>
          <a:p>
            <a:pPr marL="457200" indent="-457200">
              <a:lnSpc>
                <a:spcPct val="90000"/>
              </a:lnSpc>
              <a:spcAft>
                <a:spcPts val="1200"/>
              </a:spcAft>
              <a:buFont typeface="Arial" panose="020B0604020202020204" pitchFamily="34" charset="0"/>
              <a:buChar char="•"/>
            </a:pPr>
            <a:r>
              <a:rPr lang="en-US" sz="3000" dirty="0">
                <a:ln w="3175">
                  <a:noFill/>
                </a:ln>
                <a:gradFill>
                  <a:gsLst>
                    <a:gs pos="0">
                      <a:schemeClr val="tx1"/>
                    </a:gs>
                    <a:gs pos="100000">
                      <a:schemeClr val="tx1"/>
                    </a:gs>
                  </a:gsLst>
                  <a:lin ang="5400000" scaled="0"/>
                </a:gradFill>
                <a:latin typeface="Segoe UI Light"/>
                <a:cs typeface="Segoe UI" pitchFamily="34" charset="0"/>
              </a:rPr>
              <a:t>Our analytic can help the Citi Bike group to improve their services by setting up Citi Bike stations near the Taxi hotspots for pickups</a:t>
            </a:r>
          </a:p>
          <a:p>
            <a:pPr marL="457200" indent="-457200">
              <a:lnSpc>
                <a:spcPct val="90000"/>
              </a:lnSpc>
              <a:spcAft>
                <a:spcPts val="1200"/>
              </a:spcAft>
              <a:buFont typeface="Arial" panose="020B0604020202020204" pitchFamily="34" charset="0"/>
              <a:buChar char="•"/>
            </a:pPr>
            <a:r>
              <a:rPr lang="en-US" sz="3000" dirty="0">
                <a:ln w="3175">
                  <a:noFill/>
                </a:ln>
                <a:gradFill>
                  <a:gsLst>
                    <a:gs pos="0">
                      <a:schemeClr val="tx1"/>
                    </a:gs>
                    <a:gs pos="100000">
                      <a:schemeClr val="tx1"/>
                    </a:gs>
                  </a:gsLst>
                  <a:lin ang="5400000" scaled="0"/>
                </a:gradFill>
                <a:latin typeface="Segoe UI Light"/>
                <a:cs typeface="Segoe UI" pitchFamily="34" charset="0"/>
              </a:rPr>
              <a:t>Users can also prefer to go by Citi Bike instead of Taxis sometimes, as in many cases that can be a better alternative taking into consideration the time factor	</a:t>
            </a:r>
          </a:p>
          <a:p>
            <a:pPr marL="457200" indent="-457200">
              <a:lnSpc>
                <a:spcPct val="90000"/>
              </a:lnSpc>
              <a:spcAft>
                <a:spcPts val="1200"/>
              </a:spcAft>
              <a:buFont typeface="Arial" panose="020B0604020202020204" pitchFamily="34" charset="0"/>
              <a:buChar char="•"/>
            </a:pPr>
            <a:r>
              <a:rPr lang="en-US" sz="3000" dirty="0">
                <a:ln w="3175">
                  <a:noFill/>
                </a:ln>
                <a:gradFill>
                  <a:gsLst>
                    <a:gs pos="0">
                      <a:schemeClr val="tx1"/>
                    </a:gs>
                    <a:gs pos="100000">
                      <a:schemeClr val="tx1"/>
                    </a:gs>
                  </a:gsLst>
                  <a:lin ang="5400000" scaled="0"/>
                </a:gradFill>
                <a:latin typeface="Segoe UI Light"/>
                <a:cs typeface="Segoe UI" pitchFamily="34" charset="0"/>
              </a:rPr>
              <a:t>We can also understand the region better by exhaustively analyzing the Citi Bike and Taxi data, as we feel that it is indicative of the events happening in the region</a:t>
            </a:r>
          </a:p>
        </p:txBody>
      </p:sp>
    </p:spTree>
    <p:extLst>
      <p:ext uri="{BB962C8B-B14F-4D97-AF65-F5344CB8AC3E}">
        <p14:creationId xmlns:p14="http://schemas.microsoft.com/office/powerpoint/2010/main" val="65084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1200151"/>
            <a:ext cx="11887200" cy="1831975"/>
          </a:xfrm>
        </p:spPr>
        <p:txBody>
          <a:bodyPr/>
          <a:lstStyle/>
          <a:p>
            <a:pPr>
              <a:spcBef>
                <a:spcPts val="0"/>
              </a:spcBef>
              <a:spcAft>
                <a:spcPts val="1836"/>
              </a:spcAft>
              <a:buSzPct val="90000"/>
            </a:pPr>
            <a:r>
              <a:rPr lang="en-IN" dirty="0"/>
              <a:t>Obstacles</a:t>
            </a:r>
            <a:endParaRPr lang="en-US" sz="3200" spc="-71" dirty="0">
              <a:gradFill>
                <a:gsLst>
                  <a:gs pos="0">
                    <a:srgbClr val="FFFFFF"/>
                  </a:gs>
                  <a:gs pos="86000">
                    <a:srgbClr val="FFFFFF"/>
                  </a:gs>
                </a:gsLst>
                <a:lin ang="5400000" scaled="0"/>
              </a:gradFill>
              <a:cs typeface="+mn-cs"/>
            </a:endParaRPr>
          </a:p>
        </p:txBody>
      </p:sp>
      <p:sp>
        <p:nvSpPr>
          <p:cNvPr id="4" name="Rectangle 3"/>
          <p:cNvSpPr/>
          <p:nvPr/>
        </p:nvSpPr>
        <p:spPr>
          <a:xfrm>
            <a:off x="273049" y="3044348"/>
            <a:ext cx="11340089" cy="1695849"/>
          </a:xfrm>
          <a:prstGeom prst="rect">
            <a:avLst/>
          </a:prstGeom>
        </p:spPr>
        <p:txBody>
          <a:bodyPr wrap="square" lIns="182880" tIns="146304" rIns="182880" bIns="146304">
            <a:spAutoFit/>
          </a:bodyPr>
          <a:lstStyle/>
          <a:p>
            <a:pPr marL="457200" indent="-457200">
              <a:lnSpc>
                <a:spcPct val="90000"/>
              </a:lnSpc>
              <a:spcAft>
                <a:spcPts val="1200"/>
              </a:spcAft>
              <a:buFont typeface="Arial" panose="020B0604020202020204" pitchFamily="34" charset="0"/>
              <a:buChar char="•"/>
            </a:pPr>
            <a:r>
              <a:rPr lang="en-US" sz="3000" dirty="0">
                <a:ln w="3175">
                  <a:noFill/>
                </a:ln>
                <a:gradFill>
                  <a:gsLst>
                    <a:gs pos="0">
                      <a:schemeClr val="tx1"/>
                    </a:gs>
                    <a:gs pos="100000">
                      <a:schemeClr val="tx1"/>
                    </a:gs>
                  </a:gsLst>
                  <a:lin ang="5400000" scaled="0"/>
                </a:gradFill>
                <a:latin typeface="Segoe UI Light"/>
                <a:cs typeface="Segoe UI" pitchFamily="34" charset="0"/>
              </a:rPr>
              <a:t>Analysis using Spark ML Lib was a new concept</a:t>
            </a:r>
          </a:p>
          <a:p>
            <a:pPr marL="457200" indent="-457200">
              <a:lnSpc>
                <a:spcPct val="90000"/>
              </a:lnSpc>
              <a:spcAft>
                <a:spcPts val="1200"/>
              </a:spcAft>
              <a:buFont typeface="Arial" panose="020B0604020202020204" pitchFamily="34" charset="0"/>
              <a:buChar char="•"/>
            </a:pPr>
            <a:r>
              <a:rPr lang="en-US" sz="3000" dirty="0">
                <a:ln w="3175">
                  <a:noFill/>
                </a:ln>
                <a:gradFill>
                  <a:gsLst>
                    <a:gs pos="0">
                      <a:schemeClr val="tx1"/>
                    </a:gs>
                    <a:gs pos="100000">
                      <a:schemeClr val="tx1"/>
                    </a:gs>
                  </a:gsLst>
                  <a:lin ang="5400000" scaled="0"/>
                </a:gradFill>
                <a:latin typeface="Segoe UI Light"/>
                <a:cs typeface="Segoe UI" pitchFamily="34" charset="0"/>
              </a:rPr>
              <a:t>Unexpected values and outliers in the data had to be cleaned handled properly</a:t>
            </a:r>
          </a:p>
        </p:txBody>
      </p:sp>
    </p:spTree>
    <p:extLst>
      <p:ext uri="{BB962C8B-B14F-4D97-AF65-F5344CB8AC3E}">
        <p14:creationId xmlns:p14="http://schemas.microsoft.com/office/powerpoint/2010/main" val="344208859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1200151"/>
            <a:ext cx="11887200" cy="1831975"/>
          </a:xfrm>
        </p:spPr>
        <p:txBody>
          <a:bodyPr/>
          <a:lstStyle/>
          <a:p>
            <a:pPr>
              <a:spcBef>
                <a:spcPts val="0"/>
              </a:spcBef>
              <a:spcAft>
                <a:spcPts val="1836"/>
              </a:spcAft>
              <a:buSzPct val="90000"/>
            </a:pPr>
            <a:r>
              <a:rPr lang="en-IN" dirty="0">
                <a:solidFill>
                  <a:srgbClr val="5F5F5F"/>
                </a:solidFill>
              </a:rPr>
              <a:t>Acknowledgements</a:t>
            </a:r>
            <a:endParaRPr lang="en-US" sz="3200" spc="-71" dirty="0">
              <a:solidFill>
                <a:srgbClr val="5F5F5F"/>
              </a:solidFill>
              <a:cs typeface="+mn-cs"/>
            </a:endParaRPr>
          </a:p>
        </p:txBody>
      </p:sp>
      <p:sp>
        <p:nvSpPr>
          <p:cNvPr id="4" name="Rectangle 3"/>
          <p:cNvSpPr/>
          <p:nvPr/>
        </p:nvSpPr>
        <p:spPr>
          <a:xfrm>
            <a:off x="273049" y="3044348"/>
            <a:ext cx="11340089" cy="2111347"/>
          </a:xfrm>
          <a:prstGeom prst="rect">
            <a:avLst/>
          </a:prstGeom>
        </p:spPr>
        <p:txBody>
          <a:bodyPr wrap="square" lIns="182880" tIns="146304" rIns="182880" bIns="146304">
            <a:spAutoFit/>
          </a:bodyPr>
          <a:lstStyle/>
          <a:p>
            <a:pPr>
              <a:lnSpc>
                <a:spcPct val="90000"/>
              </a:lnSpc>
              <a:spcAft>
                <a:spcPts val="1200"/>
              </a:spcAft>
            </a:pPr>
            <a:r>
              <a:rPr lang="en-US" sz="3000" dirty="0">
                <a:ln w="3175">
                  <a:noFill/>
                </a:ln>
                <a:solidFill>
                  <a:srgbClr val="5F5F5F"/>
                </a:solidFill>
                <a:latin typeface="Segoe UI Light"/>
                <a:cs typeface="Segoe UI" pitchFamily="34" charset="0"/>
              </a:rPr>
              <a:t>We are grateful to thank Prof. Suzanne McIntosh for her help and guidance throughout the project </a:t>
            </a:r>
          </a:p>
          <a:p>
            <a:pPr>
              <a:lnSpc>
                <a:spcPct val="90000"/>
              </a:lnSpc>
              <a:spcAft>
                <a:spcPts val="1200"/>
              </a:spcAft>
            </a:pPr>
            <a:r>
              <a:rPr lang="en-US" sz="3000" dirty="0">
                <a:ln w="3175">
                  <a:noFill/>
                </a:ln>
                <a:solidFill>
                  <a:srgbClr val="5F5F5F"/>
                </a:solidFill>
                <a:latin typeface="Segoe UI Light"/>
                <a:cs typeface="Segoe UI" pitchFamily="34" charset="0"/>
              </a:rPr>
              <a:t>We would also like to thank NYU HPC cluster for the large scale computation access provided</a:t>
            </a:r>
          </a:p>
        </p:txBody>
      </p:sp>
    </p:spTree>
    <p:extLst>
      <p:ext uri="{BB962C8B-B14F-4D97-AF65-F5344CB8AC3E}">
        <p14:creationId xmlns:p14="http://schemas.microsoft.com/office/powerpoint/2010/main" val="91032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Text Placeholder 2"/>
          <p:cNvSpPr>
            <a:spLocks noGrp="1"/>
          </p:cNvSpPr>
          <p:nvPr>
            <p:ph type="body" sz="quarter" idx="10"/>
          </p:nvPr>
        </p:nvSpPr>
        <p:spPr>
          <a:xfrm>
            <a:off x="274638" y="1212850"/>
            <a:ext cx="11887200" cy="3939540"/>
          </a:xfrm>
        </p:spPr>
        <p:txBody>
          <a:bodyPr/>
          <a:lstStyle/>
          <a:p>
            <a:pPr marL="457200" lvl="1" indent="-457200">
              <a:buFont typeface="+mj-lt"/>
              <a:buAutoNum type="arabicPeriod"/>
            </a:pPr>
            <a:r>
              <a:rPr lang="en-US" dirty="0"/>
              <a:t>NYC Taxi and Limousine </a:t>
            </a:r>
            <a:r>
              <a:rPr lang="en-US" dirty="0" err="1"/>
              <a:t>Comission</a:t>
            </a:r>
            <a:r>
              <a:rPr lang="en-US" dirty="0"/>
              <a:t>. </a:t>
            </a:r>
            <a:r>
              <a:rPr lang="en-US" dirty="0">
                <a:hlinkClick r:id="rId2"/>
              </a:rPr>
              <a:t>http://www.nyc.gov/html/tlc/html/about/about.shtml</a:t>
            </a:r>
            <a:r>
              <a:rPr lang="en-US" dirty="0"/>
              <a:t> </a:t>
            </a:r>
          </a:p>
          <a:p>
            <a:pPr marL="457200" lvl="1" indent="-457200">
              <a:buFont typeface="+mj-lt"/>
              <a:buAutoNum type="arabicPeriod"/>
            </a:pPr>
            <a:r>
              <a:rPr lang="en-US" dirty="0"/>
              <a:t>W. H. Cantrell, and W. A. Davis, “Amplitude modulator utilizing a </a:t>
            </a:r>
            <a:r>
              <a:rPr lang="en-US" dirty="0" err="1"/>
              <a:t>highQ</a:t>
            </a:r>
            <a:r>
              <a:rPr lang="en-US" dirty="0"/>
              <a:t> class-E DC-DC converter”, 2003 IEEE MTT-S Int. Microwave </a:t>
            </a:r>
            <a:r>
              <a:rPr lang="en-US" dirty="0" err="1"/>
              <a:t>Symp</a:t>
            </a:r>
            <a:r>
              <a:rPr lang="en-US" dirty="0"/>
              <a:t>. Dig., vol. 3, pp. 1721-1724, June 2003. </a:t>
            </a:r>
          </a:p>
          <a:p>
            <a:pPr marL="457200" lvl="1" indent="-457200">
              <a:buFont typeface="+mj-lt"/>
              <a:buAutoNum type="arabicPeriod"/>
            </a:pPr>
            <a:r>
              <a:rPr lang="en-US" dirty="0"/>
              <a:t>Sun, </a:t>
            </a:r>
            <a:r>
              <a:rPr lang="en-US" dirty="0" err="1"/>
              <a:t>Huiyu</a:t>
            </a:r>
            <a:r>
              <a:rPr lang="en-US" dirty="0"/>
              <a:t>, and Suzanne McIntosh. ”Big data mobile services for New York city taxi riders and drivers.” Mobile Services (MS), 2016 IEEE International Conference on. IEEE, 2016. </a:t>
            </a:r>
          </a:p>
          <a:p>
            <a:pPr marL="457200" lvl="1" indent="-457200">
              <a:buFont typeface="+mj-lt"/>
              <a:buAutoNum type="arabicPeriod"/>
            </a:pPr>
            <a:r>
              <a:rPr lang="en-US" dirty="0"/>
              <a:t>Ferreira, </a:t>
            </a:r>
            <a:r>
              <a:rPr lang="en-US" dirty="0" err="1"/>
              <a:t>Nivan</a:t>
            </a:r>
            <a:r>
              <a:rPr lang="en-US" dirty="0"/>
              <a:t>, et al. ”Visual exploration of big </a:t>
            </a:r>
            <a:r>
              <a:rPr lang="en-US" dirty="0" err="1"/>
              <a:t>spatio</a:t>
            </a:r>
            <a:r>
              <a:rPr lang="en-US" dirty="0"/>
              <a:t>-temporal urban data: A study of new </a:t>
            </a:r>
            <a:r>
              <a:rPr lang="en-US" dirty="0" err="1"/>
              <a:t>york</a:t>
            </a:r>
            <a:r>
              <a:rPr lang="en-US" dirty="0"/>
              <a:t> city taxi trips.” IEEE Transactions on Visualization and Computer Graphics 19.12 (2013): 2149-2158. </a:t>
            </a:r>
          </a:p>
          <a:p>
            <a:pPr marL="457200" lvl="1" indent="-457200">
              <a:buFont typeface="+mj-lt"/>
              <a:buAutoNum type="arabicPeriod"/>
            </a:pPr>
            <a:r>
              <a:rPr lang="en-US" dirty="0"/>
              <a:t>What 22 Million Rides Tell Us About NYC Bike-Share. </a:t>
            </a:r>
            <a:r>
              <a:rPr lang="en-US" dirty="0">
                <a:hlinkClick r:id="rId3"/>
              </a:rPr>
              <a:t>https://nextcity.org/daily/entry/citi-bike-new-york-city-bike-share-data</a:t>
            </a:r>
            <a:endParaRPr lang="en-US" dirty="0"/>
          </a:p>
          <a:p>
            <a:pPr marL="457200" lvl="1" indent="-457200">
              <a:buFont typeface="+mj-lt"/>
              <a:buAutoNum type="arabicPeriod"/>
            </a:pPr>
            <a:r>
              <a:rPr lang="en-US" dirty="0"/>
              <a:t>Apache Hadoop MapReduce</a:t>
            </a:r>
          </a:p>
          <a:p>
            <a:pPr marL="457200" lvl="1" indent="-457200">
              <a:buFont typeface="+mj-lt"/>
              <a:buAutoNum type="arabicPeriod"/>
            </a:pPr>
            <a:r>
              <a:rPr lang="en-US" dirty="0"/>
              <a:t>Apache Pig</a:t>
            </a:r>
          </a:p>
          <a:p>
            <a:pPr marL="457200" lvl="1" indent="-457200">
              <a:buFont typeface="+mj-lt"/>
              <a:buAutoNum type="arabicPeriod"/>
            </a:pPr>
            <a:r>
              <a:rPr lang="en-US" dirty="0"/>
              <a:t>Spark</a:t>
            </a:r>
          </a:p>
        </p:txBody>
      </p:sp>
    </p:spTree>
    <p:extLst>
      <p:ext uri="{BB962C8B-B14F-4D97-AF65-F5344CB8AC3E}">
        <p14:creationId xmlns:p14="http://schemas.microsoft.com/office/powerpoint/2010/main" val="400500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21" name="Title 20"/>
          <p:cNvSpPr>
            <a:spLocks noGrp="1"/>
          </p:cNvSpPr>
          <p:nvPr>
            <p:ph type="title"/>
          </p:nvPr>
        </p:nvSpPr>
        <p:spPr>
          <a:xfrm>
            <a:off x="169565" y="3065214"/>
            <a:ext cx="3240360" cy="917575"/>
          </a:xfrm>
          <a:solidFill>
            <a:srgbClr val="00B0F0">
              <a:alpha val="74902"/>
            </a:srgbClr>
          </a:solidFill>
        </p:spPr>
        <p:txBody>
          <a:bodyPr/>
          <a:lstStyle/>
          <a:p>
            <a:r>
              <a:rPr lang="en-IN" dirty="0"/>
              <a:t>Thank you</a:t>
            </a:r>
          </a:p>
        </p:txBody>
      </p:sp>
    </p:spTree>
    <p:extLst>
      <p:ext uri="{BB962C8B-B14F-4D97-AF65-F5344CB8AC3E}">
        <p14:creationId xmlns:p14="http://schemas.microsoft.com/office/powerpoint/2010/main" val="27073835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1200151"/>
            <a:ext cx="11887200" cy="1831975"/>
          </a:xfrm>
        </p:spPr>
        <p:txBody>
          <a:bodyPr/>
          <a:lstStyle/>
          <a:p>
            <a:pPr>
              <a:spcBef>
                <a:spcPts val="0"/>
              </a:spcBef>
              <a:spcAft>
                <a:spcPts val="1836"/>
              </a:spcAft>
              <a:buSzPct val="90000"/>
            </a:pPr>
            <a:r>
              <a:rPr lang="en-US" dirty="0"/>
              <a:t>Abstract</a:t>
            </a:r>
            <a:endParaRPr lang="en-US" sz="3200" spc="-71" dirty="0">
              <a:gradFill>
                <a:gsLst>
                  <a:gs pos="0">
                    <a:srgbClr val="FFFFFF"/>
                  </a:gs>
                  <a:gs pos="86000">
                    <a:srgbClr val="FFFFFF"/>
                  </a:gs>
                </a:gsLst>
                <a:lin ang="5400000" scaled="0"/>
              </a:gradFill>
              <a:cs typeface="+mn-cs"/>
            </a:endParaRPr>
          </a:p>
        </p:txBody>
      </p:sp>
      <p:sp>
        <p:nvSpPr>
          <p:cNvPr id="4" name="Rectangle 3"/>
          <p:cNvSpPr/>
          <p:nvPr/>
        </p:nvSpPr>
        <p:spPr>
          <a:xfrm>
            <a:off x="273049" y="2705174"/>
            <a:ext cx="11633820" cy="3511731"/>
          </a:xfrm>
          <a:prstGeom prst="rect">
            <a:avLst/>
          </a:prstGeom>
        </p:spPr>
        <p:txBody>
          <a:bodyPr wrap="square" lIns="182880" tIns="146304" rIns="182880" bIns="146304">
            <a:spAutoFit/>
          </a:bodyPr>
          <a:lstStyle/>
          <a:p>
            <a:pPr>
              <a:lnSpc>
                <a:spcPct val="90000"/>
              </a:lnSpc>
              <a:spcAft>
                <a:spcPts val="1200"/>
              </a:spcAft>
            </a:pPr>
            <a:r>
              <a:rPr lang="en-US" sz="3000" dirty="0">
                <a:ln w="3175">
                  <a:noFill/>
                </a:ln>
                <a:gradFill>
                  <a:gsLst>
                    <a:gs pos="0">
                      <a:schemeClr val="tx1"/>
                    </a:gs>
                    <a:gs pos="100000">
                      <a:schemeClr val="tx1"/>
                    </a:gs>
                  </a:gsLst>
                  <a:lin ang="5400000" scaled="0"/>
                </a:gradFill>
                <a:latin typeface="Segoe UI Light"/>
                <a:cs typeface="Segoe UI" pitchFamily="34" charset="0"/>
              </a:rPr>
              <a:t>This project analyzes the NYC taxi and Citi Bike dataset using Hadoop, Pig and Spark</a:t>
            </a:r>
          </a:p>
          <a:p>
            <a:pPr>
              <a:lnSpc>
                <a:spcPct val="90000"/>
              </a:lnSpc>
              <a:spcAft>
                <a:spcPts val="1200"/>
              </a:spcAft>
            </a:pPr>
            <a:r>
              <a:rPr lang="en-US" sz="3000" dirty="0">
                <a:ln w="3175">
                  <a:noFill/>
                </a:ln>
                <a:gradFill>
                  <a:gsLst>
                    <a:gs pos="0">
                      <a:schemeClr val="tx1"/>
                    </a:gs>
                    <a:gs pos="100000">
                      <a:schemeClr val="tx1"/>
                    </a:gs>
                  </a:gsLst>
                  <a:lin ang="5400000" scaled="0"/>
                </a:gradFill>
                <a:latin typeface="Segoe UI Light"/>
                <a:cs typeface="Segoe UI" pitchFamily="34" charset="0"/>
              </a:rPr>
              <a:t>People have to walk to Citi Bike stations to get a ride and if the stations are too far, people don’t prefer using it. Our project targets at improving the usage of Citi Bikes, by analyzing millions of taxi rides to guide users which mode of transport to choose</a:t>
            </a:r>
          </a:p>
          <a:p>
            <a:pPr>
              <a:lnSpc>
                <a:spcPct val="90000"/>
              </a:lnSpc>
              <a:spcAft>
                <a:spcPts val="1200"/>
              </a:spcAft>
            </a:pPr>
            <a:r>
              <a:rPr lang="en-US" sz="3000" dirty="0">
                <a:ln w="3175">
                  <a:noFill/>
                </a:ln>
                <a:gradFill>
                  <a:gsLst>
                    <a:gs pos="0">
                      <a:schemeClr val="tx1"/>
                    </a:gs>
                    <a:gs pos="100000">
                      <a:schemeClr val="tx1"/>
                    </a:gs>
                  </a:gsLst>
                  <a:lin ang="5400000" scaled="0"/>
                </a:gradFill>
                <a:latin typeface="Segoe UI Light"/>
                <a:cs typeface="Segoe UI" pitchFamily="34" charset="0"/>
              </a:rPr>
              <a:t>We also suggest places where new Citi Bike stations can be added</a:t>
            </a:r>
          </a:p>
        </p:txBody>
      </p:sp>
    </p:spTree>
    <p:extLst>
      <p:ext uri="{BB962C8B-B14F-4D97-AF65-F5344CB8AC3E}">
        <p14:creationId xmlns:p14="http://schemas.microsoft.com/office/powerpoint/2010/main" val="18080538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Motivation</a:t>
            </a:r>
            <a:endParaRPr lang="en-US" dirty="0"/>
          </a:p>
        </p:txBody>
      </p:sp>
      <p:sp>
        <p:nvSpPr>
          <p:cNvPr id="3" name="Text Placeholder 2"/>
          <p:cNvSpPr>
            <a:spLocks noGrp="1"/>
          </p:cNvSpPr>
          <p:nvPr>
            <p:ph type="body" sz="quarter" idx="10"/>
          </p:nvPr>
        </p:nvSpPr>
        <p:spPr>
          <a:xfrm>
            <a:off x="274638" y="1697062"/>
            <a:ext cx="11887200" cy="4493538"/>
          </a:xfrm>
        </p:spPr>
        <p:txBody>
          <a:bodyPr/>
          <a:lstStyle/>
          <a:p>
            <a:r>
              <a:rPr lang="en-US" dirty="0"/>
              <a:t>Who are the users of this analytic? Who will benefit from this analytic?</a:t>
            </a:r>
          </a:p>
          <a:p>
            <a:pPr marL="342900" lvl="1" indent="-342900">
              <a:buFont typeface="Arial" panose="020B0604020202020204" pitchFamily="34" charset="0"/>
              <a:buChar char="•"/>
            </a:pPr>
            <a:r>
              <a:rPr lang="en-US" dirty="0"/>
              <a:t>Residents of New York City</a:t>
            </a:r>
          </a:p>
          <a:p>
            <a:pPr marL="342900" lvl="1" indent="-342900">
              <a:buFont typeface="Arial" panose="020B0604020202020204" pitchFamily="34" charset="0"/>
              <a:buChar char="•"/>
            </a:pPr>
            <a:r>
              <a:rPr lang="en-US" dirty="0"/>
              <a:t>Citi Bike management group</a:t>
            </a:r>
          </a:p>
          <a:p>
            <a:pPr lvl="1"/>
            <a:endParaRPr lang="en-US" dirty="0"/>
          </a:p>
          <a:p>
            <a:r>
              <a:rPr lang="en-US" dirty="0"/>
              <a:t>Why is this analytic important?</a:t>
            </a:r>
          </a:p>
          <a:p>
            <a:pPr lvl="1"/>
            <a:r>
              <a:rPr lang="en-US" dirty="0"/>
              <a:t>Citi Bike group will be able to improve the availability of services as we have identified areas where new stations can be installed</a:t>
            </a:r>
          </a:p>
          <a:p>
            <a:pPr lvl="1"/>
            <a:r>
              <a:rPr lang="en-US" dirty="0"/>
              <a:t>Commuters are unaware that in many scenarios Citi Bikes will help them to reach their destination faster as compared to taxis. Our analytic will help them to choose Citi Bike over Taxis when the Citi Bikes are a better alternative</a:t>
            </a:r>
          </a:p>
        </p:txBody>
      </p:sp>
    </p:spTree>
    <p:extLst>
      <p:ext uri="{BB962C8B-B14F-4D97-AF65-F5344CB8AC3E}">
        <p14:creationId xmlns:p14="http://schemas.microsoft.com/office/powerpoint/2010/main" val="184194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B0F0"/>
                </a:solidFill>
              </a:rPr>
              <a:t>Design diagram</a:t>
            </a:r>
            <a:endParaRPr lang="en-US" dirty="0">
              <a:solidFill>
                <a:srgbClr val="00B0F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261" y="688950"/>
            <a:ext cx="4313989" cy="5577840"/>
          </a:xfrm>
          <a:prstGeom prst="rect">
            <a:avLst/>
          </a:prstGeom>
        </p:spPr>
      </p:pic>
      <p:sp>
        <p:nvSpPr>
          <p:cNvPr id="7" name="Text Placeholder 6"/>
          <p:cNvSpPr>
            <a:spLocks noGrp="1"/>
          </p:cNvSpPr>
          <p:nvPr>
            <p:ph type="body" sz="quarter" idx="10"/>
          </p:nvPr>
        </p:nvSpPr>
        <p:spPr>
          <a:xfrm>
            <a:off x="272099" y="4649390"/>
            <a:ext cx="6018146" cy="2062103"/>
          </a:xfrm>
        </p:spPr>
        <p:txBody>
          <a:bodyPr/>
          <a:lstStyle/>
          <a:p>
            <a:r>
              <a:rPr lang="en-US" sz="2800" dirty="0">
                <a:solidFill>
                  <a:schemeClr val="tx1">
                    <a:lumMod val="50000"/>
                  </a:schemeClr>
                </a:solidFill>
              </a:rPr>
              <a:t>Platform on which we ran the analytic </a:t>
            </a:r>
          </a:p>
          <a:p>
            <a:r>
              <a:rPr lang="en-US" sz="2400" dirty="0">
                <a:solidFill>
                  <a:schemeClr val="tx1">
                    <a:lumMod val="50000"/>
                  </a:schemeClr>
                </a:solidFill>
              </a:rPr>
              <a:t>NYU HPC Dumbo Cluster</a:t>
            </a:r>
          </a:p>
          <a:p>
            <a:r>
              <a:rPr lang="en-US" sz="2400" dirty="0">
                <a:solidFill>
                  <a:schemeClr val="tx1">
                    <a:lumMod val="50000"/>
                  </a:schemeClr>
                </a:solidFill>
              </a:rPr>
              <a:t>Cloudera </a:t>
            </a:r>
            <a:r>
              <a:rPr lang="en-US" sz="2400" dirty="0" err="1">
                <a:solidFill>
                  <a:schemeClr val="tx1">
                    <a:lumMod val="50000"/>
                  </a:schemeClr>
                </a:solidFill>
              </a:rPr>
              <a:t>Quickstart</a:t>
            </a:r>
            <a:r>
              <a:rPr lang="en-US" sz="2400" dirty="0">
                <a:solidFill>
                  <a:schemeClr val="tx1">
                    <a:lumMod val="50000"/>
                  </a:schemeClr>
                </a:solidFill>
              </a:rPr>
              <a:t> VM</a:t>
            </a:r>
          </a:p>
          <a:p>
            <a:endParaRPr lang="en-IN" dirty="0">
              <a:solidFill>
                <a:schemeClr val="tx1">
                  <a:lumMod val="50000"/>
                </a:schemeClr>
              </a:solidFill>
            </a:endParaRPr>
          </a:p>
        </p:txBody>
      </p:sp>
    </p:spTree>
    <p:extLst>
      <p:ext uri="{BB962C8B-B14F-4D97-AF65-F5344CB8AC3E}">
        <p14:creationId xmlns:p14="http://schemas.microsoft.com/office/powerpoint/2010/main" val="12335821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p:cNvSpPr>
            <a:spLocks/>
          </p:cNvSpPr>
          <p:nvPr/>
        </p:nvSpPr>
        <p:spPr bwMode="auto">
          <a:xfrm>
            <a:off x="5109313" y="2125278"/>
            <a:ext cx="4781332" cy="424847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56" tIns="146304" rIns="186556"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By applying K-means algorithm on the NYC Taxi Data, we found the top 200 locations with most pickups</a:t>
            </a:r>
          </a:p>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We later found the centroids which does not have any Citi Bike docks within 1.2 miles range</a:t>
            </a:r>
          </a:p>
          <a:p>
            <a:pP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These are the hotspots for taxi pickups and the Citi Bike owners can target these areas to install new docks</a:t>
            </a:r>
          </a:p>
        </p:txBody>
      </p:sp>
      <p:sp>
        <p:nvSpPr>
          <p:cNvPr id="34" name="Title 33"/>
          <p:cNvSpPr>
            <a:spLocks noGrp="1"/>
          </p:cNvSpPr>
          <p:nvPr>
            <p:ph type="title"/>
          </p:nvPr>
        </p:nvSpPr>
        <p:spPr/>
        <p:txBody>
          <a:bodyPr/>
          <a:lstStyle/>
          <a:p>
            <a:r>
              <a:rPr lang="en-US" dirty="0"/>
              <a:t>Results</a:t>
            </a:r>
            <a:endParaRPr lang="en-US" sz="3200" dirty="0">
              <a:gradFill>
                <a:gsLst>
                  <a:gs pos="1250">
                    <a:schemeClr val="tx1"/>
                  </a:gs>
                  <a:gs pos="100000">
                    <a:schemeClr val="tx1"/>
                  </a:gs>
                </a:gsLst>
                <a:lin ang="5400000" scaled="0"/>
              </a:gradFill>
            </a:endParaRPr>
          </a:p>
        </p:txBody>
      </p:sp>
      <p:sp>
        <p:nvSpPr>
          <p:cNvPr id="12" name="TextBox 11"/>
          <p:cNvSpPr txBox="1"/>
          <p:nvPr/>
        </p:nvSpPr>
        <p:spPr>
          <a:xfrm>
            <a:off x="274639" y="1481038"/>
            <a:ext cx="7315202" cy="912428"/>
          </a:xfrm>
          <a:prstGeom prst="rect">
            <a:avLst/>
          </a:prstGeom>
          <a:noFill/>
        </p:spPr>
        <p:txBody>
          <a:bodyPr wrap="square" lIns="182880" tIns="146304" rIns="182880" bIns="146304" rtlCol="0">
            <a:noAutofit/>
          </a:bodyPr>
          <a:lstStyle/>
          <a:p>
            <a:r>
              <a:rPr lang="en-US" sz="2000" dirty="0">
                <a:gradFill>
                  <a:gsLst>
                    <a:gs pos="1250">
                      <a:schemeClr val="tx1"/>
                    </a:gs>
                    <a:gs pos="99000">
                      <a:schemeClr val="tx1"/>
                    </a:gs>
                  </a:gsLst>
                  <a:lin ang="5400000" scaled="0"/>
                </a:gradFill>
              </a:rPr>
              <a:t>K-Means Centroids of NYC Taxi Data</a:t>
            </a:r>
          </a:p>
        </p:txBody>
      </p:sp>
      <p:pic>
        <p:nvPicPr>
          <p:cNvPr id="10" name="Picture 9"/>
          <p:cNvPicPr>
            <a:picLocks noChangeAspect="1"/>
          </p:cNvPicPr>
          <p:nvPr/>
        </p:nvPicPr>
        <p:blipFill>
          <a:blip r:embed="rId2"/>
          <a:stretch>
            <a:fillRect/>
          </a:stretch>
        </p:blipFill>
        <p:spPr>
          <a:xfrm>
            <a:off x="472281" y="2125278"/>
            <a:ext cx="4647118" cy="4248472"/>
          </a:xfrm>
          <a:prstGeom prst="rect">
            <a:avLst/>
          </a:prstGeom>
        </p:spPr>
      </p:pic>
    </p:spTree>
    <p:extLst>
      <p:ext uri="{BB962C8B-B14F-4D97-AF65-F5344CB8AC3E}">
        <p14:creationId xmlns:p14="http://schemas.microsoft.com/office/powerpoint/2010/main" val="807362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Results</a:t>
            </a:r>
            <a:endParaRPr lang="en-US" sz="3200" dirty="0">
              <a:gradFill>
                <a:gsLst>
                  <a:gs pos="1250">
                    <a:schemeClr val="tx1"/>
                  </a:gs>
                  <a:gs pos="100000">
                    <a:schemeClr val="tx1"/>
                  </a:gs>
                </a:gsLst>
                <a:lin ang="5400000" scaled="0"/>
              </a:gradFill>
            </a:endParaRPr>
          </a:p>
        </p:txBody>
      </p:sp>
      <p:sp>
        <p:nvSpPr>
          <p:cNvPr id="12" name="TextBox 11"/>
          <p:cNvSpPr txBox="1"/>
          <p:nvPr/>
        </p:nvSpPr>
        <p:spPr>
          <a:xfrm>
            <a:off x="2041773" y="1337022"/>
            <a:ext cx="4072981" cy="912428"/>
          </a:xfrm>
          <a:prstGeom prst="rect">
            <a:avLst/>
          </a:prstGeom>
          <a:noFill/>
        </p:spPr>
        <p:txBody>
          <a:bodyPr wrap="square" lIns="182880" tIns="146304" rIns="182880" bIns="146304" rtlCol="0">
            <a:noAutofit/>
          </a:bodyPr>
          <a:lstStyle/>
          <a:p>
            <a:r>
              <a:rPr lang="en-US" sz="2000" dirty="0"/>
              <a:t>Current Citi Bike docks</a:t>
            </a:r>
            <a:endParaRPr lang="en-US" sz="2000" dirty="0">
              <a:gradFill>
                <a:gsLst>
                  <a:gs pos="1250">
                    <a:schemeClr val="tx1"/>
                  </a:gs>
                  <a:gs pos="99000">
                    <a:schemeClr val="tx1"/>
                  </a:gs>
                </a:gsLst>
                <a:lin ang="5400000" scaled="0"/>
              </a:gradFill>
            </a:endParaRPr>
          </a:p>
        </p:txBody>
      </p:sp>
      <p:pic>
        <p:nvPicPr>
          <p:cNvPr id="6" name="Picture 5"/>
          <p:cNvPicPr>
            <a:picLocks noChangeAspect="1"/>
          </p:cNvPicPr>
          <p:nvPr/>
        </p:nvPicPr>
        <p:blipFill>
          <a:blip r:embed="rId2"/>
          <a:stretch>
            <a:fillRect/>
          </a:stretch>
        </p:blipFill>
        <p:spPr>
          <a:xfrm>
            <a:off x="2225662" y="1998794"/>
            <a:ext cx="3735807" cy="4262340"/>
          </a:xfrm>
          <a:prstGeom prst="rect">
            <a:avLst/>
          </a:prstGeom>
        </p:spPr>
      </p:pic>
      <p:pic>
        <p:nvPicPr>
          <p:cNvPr id="7" name="Picture 6"/>
          <p:cNvPicPr>
            <a:picLocks noChangeAspect="1"/>
          </p:cNvPicPr>
          <p:nvPr/>
        </p:nvPicPr>
        <p:blipFill>
          <a:blip r:embed="rId3"/>
          <a:stretch>
            <a:fillRect/>
          </a:stretch>
        </p:blipFill>
        <p:spPr>
          <a:xfrm>
            <a:off x="6486163" y="1998794"/>
            <a:ext cx="3669631" cy="4262340"/>
          </a:xfrm>
          <a:prstGeom prst="rect">
            <a:avLst/>
          </a:prstGeom>
        </p:spPr>
      </p:pic>
      <p:sp>
        <p:nvSpPr>
          <p:cNvPr id="8" name="TextBox 7"/>
          <p:cNvSpPr txBox="1"/>
          <p:nvPr/>
        </p:nvSpPr>
        <p:spPr>
          <a:xfrm>
            <a:off x="6312715" y="1337022"/>
            <a:ext cx="4072981" cy="912428"/>
          </a:xfrm>
          <a:prstGeom prst="rect">
            <a:avLst/>
          </a:prstGeom>
          <a:noFill/>
        </p:spPr>
        <p:txBody>
          <a:bodyPr wrap="square" lIns="182880" tIns="146304" rIns="182880" bIns="146304" rtlCol="0">
            <a:noAutofit/>
          </a:bodyPr>
          <a:lstStyle/>
          <a:p>
            <a:r>
              <a:rPr lang="en-US" sz="2000" dirty="0"/>
              <a:t>Places for new Citi Bike docks</a:t>
            </a:r>
          </a:p>
        </p:txBody>
      </p:sp>
    </p:spTree>
    <p:extLst>
      <p:ext uri="{BB962C8B-B14F-4D97-AF65-F5344CB8AC3E}">
        <p14:creationId xmlns:p14="http://schemas.microsoft.com/office/powerpoint/2010/main" val="2241749908"/>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Results</a:t>
            </a:r>
            <a:endParaRPr lang="en-US" sz="3200" dirty="0">
              <a:gradFill>
                <a:gsLst>
                  <a:gs pos="1250">
                    <a:schemeClr val="tx1"/>
                  </a:gs>
                  <a:gs pos="100000">
                    <a:schemeClr val="tx1"/>
                  </a:gs>
                </a:gsLst>
                <a:lin ang="5400000" scaled="0"/>
              </a:gradFill>
            </a:endParaRPr>
          </a:p>
        </p:txBody>
      </p:sp>
      <p:sp>
        <p:nvSpPr>
          <p:cNvPr id="12" name="TextBox 11"/>
          <p:cNvSpPr txBox="1"/>
          <p:nvPr/>
        </p:nvSpPr>
        <p:spPr>
          <a:xfrm>
            <a:off x="2218511" y="1337022"/>
            <a:ext cx="4072981" cy="912428"/>
          </a:xfrm>
          <a:prstGeom prst="rect">
            <a:avLst/>
          </a:prstGeom>
          <a:noFill/>
        </p:spPr>
        <p:txBody>
          <a:bodyPr wrap="square" lIns="182880" tIns="146304" rIns="182880" bIns="146304" rtlCol="0">
            <a:noAutofit/>
          </a:bodyPr>
          <a:lstStyle/>
          <a:p>
            <a:r>
              <a:rPr lang="en-US" sz="2000" dirty="0"/>
              <a:t>Citi Bike Pickup Heatmap</a:t>
            </a:r>
            <a:endParaRPr lang="en-US" sz="2000" dirty="0">
              <a:gradFill>
                <a:gsLst>
                  <a:gs pos="1250">
                    <a:schemeClr val="tx1"/>
                  </a:gs>
                  <a:gs pos="99000">
                    <a:schemeClr val="tx1"/>
                  </a:gs>
                </a:gsLst>
                <a:lin ang="5400000" scaled="0"/>
              </a:gradFill>
            </a:endParaRPr>
          </a:p>
        </p:txBody>
      </p:sp>
      <p:sp>
        <p:nvSpPr>
          <p:cNvPr id="8" name="TextBox 7"/>
          <p:cNvSpPr txBox="1"/>
          <p:nvPr/>
        </p:nvSpPr>
        <p:spPr>
          <a:xfrm>
            <a:off x="6452855" y="1337022"/>
            <a:ext cx="4072981" cy="912428"/>
          </a:xfrm>
          <a:prstGeom prst="rect">
            <a:avLst/>
          </a:prstGeom>
          <a:noFill/>
        </p:spPr>
        <p:txBody>
          <a:bodyPr wrap="square" lIns="182880" tIns="146304" rIns="182880" bIns="146304" rtlCol="0">
            <a:noAutofit/>
          </a:bodyPr>
          <a:lstStyle/>
          <a:p>
            <a:r>
              <a:rPr lang="en-US" sz="2000" dirty="0"/>
              <a:t>Citi Bike Drop-off Heatmap</a:t>
            </a:r>
          </a:p>
        </p:txBody>
      </p:sp>
      <p:pic>
        <p:nvPicPr>
          <p:cNvPr id="9" name="Picture 8"/>
          <p:cNvPicPr>
            <a:picLocks noChangeAspect="1"/>
          </p:cNvPicPr>
          <p:nvPr/>
        </p:nvPicPr>
        <p:blipFill rotWithShape="1">
          <a:blip r:embed="rId2"/>
          <a:srcRect l="15542"/>
          <a:stretch/>
        </p:blipFill>
        <p:spPr>
          <a:xfrm>
            <a:off x="2415728" y="1913084"/>
            <a:ext cx="2858381" cy="4534607"/>
          </a:xfrm>
          <a:prstGeom prst="rect">
            <a:avLst/>
          </a:prstGeom>
        </p:spPr>
      </p:pic>
      <p:pic>
        <p:nvPicPr>
          <p:cNvPr id="10" name="Picture 9"/>
          <p:cNvPicPr>
            <a:picLocks noChangeAspect="1"/>
          </p:cNvPicPr>
          <p:nvPr/>
        </p:nvPicPr>
        <p:blipFill>
          <a:blip r:embed="rId3"/>
          <a:stretch>
            <a:fillRect/>
          </a:stretch>
        </p:blipFill>
        <p:spPr>
          <a:xfrm>
            <a:off x="6650285" y="1913085"/>
            <a:ext cx="3051936" cy="4534607"/>
          </a:xfrm>
          <a:prstGeom prst="rect">
            <a:avLst/>
          </a:prstGeom>
        </p:spPr>
      </p:pic>
    </p:spTree>
    <p:extLst>
      <p:ext uri="{BB962C8B-B14F-4D97-AF65-F5344CB8AC3E}">
        <p14:creationId xmlns:p14="http://schemas.microsoft.com/office/powerpoint/2010/main" val="439930094"/>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https://lh6.googleusercontent.com/tfin85VPz-pcE81pJhRTQGz2RiWIZTdGawoMTfYEAVkeliUHoe5aq7wKDsVTiOJfn-lyAW9RaXL9EY6pEld-k3QQsR3qQCiiFXCf0ZTFniwd9JrvNgjaWbl9q53da-cYREBAYa8nhm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765" y="1625054"/>
            <a:ext cx="8551585" cy="4896544"/>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33"/>
          <p:cNvSpPr>
            <a:spLocks noGrp="1"/>
          </p:cNvSpPr>
          <p:nvPr>
            <p:ph type="title"/>
          </p:nvPr>
        </p:nvSpPr>
        <p:spPr>
          <a:xfrm>
            <a:off x="274639" y="295274"/>
            <a:ext cx="11889564" cy="917575"/>
          </a:xfrm>
        </p:spPr>
        <p:txBody>
          <a:bodyPr/>
          <a:lstStyle/>
          <a:p>
            <a:pPr fontAlgn="base"/>
            <a:r>
              <a:rPr lang="en-US" sz="5400" spc="-102" dirty="0">
                <a:solidFill>
                  <a:schemeClr val="accent5">
                    <a:lumMod val="50000"/>
                  </a:schemeClr>
                </a:solidFill>
              </a:rPr>
              <a:t>Pickups of NYC Taxis and Citi Bikes</a:t>
            </a:r>
          </a:p>
        </p:txBody>
      </p:sp>
    </p:spTree>
    <p:extLst>
      <p:ext uri="{BB962C8B-B14F-4D97-AF65-F5344CB8AC3E}">
        <p14:creationId xmlns:p14="http://schemas.microsoft.com/office/powerpoint/2010/main" val="71726047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2" descr="ellowcabs_vs_citibik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64" y="976982"/>
            <a:ext cx="11569407" cy="5616624"/>
          </a:xfrm>
          <a:prstGeom prst="rect">
            <a:avLst/>
          </a:prstGeom>
          <a:noFill/>
          <a:extLst>
            <a:ext uri="{909E8E84-426E-40DD-AFC4-6F175D3DCCD1}">
              <a14:hiddenFill xmlns:a14="http://schemas.microsoft.com/office/drawing/2010/main">
                <a:solidFill>
                  <a:srgbClr val="FFFFFF"/>
                </a:solidFill>
              </a14:hiddenFill>
            </a:ext>
          </a:extLst>
        </p:spPr>
      </p:pic>
      <p:sp>
        <p:nvSpPr>
          <p:cNvPr id="10" name="&lt;Your project name&gt;"/>
          <p:cNvSpPr txBox="1">
            <a:spLocks/>
          </p:cNvSpPr>
          <p:nvPr/>
        </p:nvSpPr>
        <p:spPr>
          <a:xfrm>
            <a:off x="2545829" y="5729510"/>
            <a:ext cx="7598570" cy="56877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Autofit/>
          </a:bodyPr>
          <a:lstStyle>
            <a:lvl1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FF0000"/>
                </a:solidFill>
                <a:uFillTx/>
                <a:latin typeface="Century"/>
                <a:ea typeface="Century"/>
                <a:cs typeface="Century"/>
                <a:sym typeface="Century"/>
              </a:defRPr>
            </a:lvl1pPr>
            <a:lvl2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5pPr>
            <a:lvl6pPr marL="0" marR="0" indent="4572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6pPr>
            <a:lvl7pPr marL="0" marR="0" indent="9144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7pPr>
            <a:lvl8pPr marL="0" marR="0" indent="13716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8pPr>
            <a:lvl9pPr marL="0" marR="0" indent="1828800" algn="l" defTabSz="914400" rtl="0" latinLnBrk="0">
              <a:lnSpc>
                <a:spcPct val="100000"/>
              </a:lnSpc>
              <a:spcBef>
                <a:spcPts val="0"/>
              </a:spcBef>
              <a:spcAft>
                <a:spcPts val="0"/>
              </a:spcAft>
              <a:buClrTx/>
              <a:buSzTx/>
              <a:buFontTx/>
              <a:buNone/>
              <a:tabLst/>
              <a:defRPr sz="2400" b="0" i="0" u="none" strike="noStrike" cap="none" spc="0" baseline="0">
                <a:ln>
                  <a:noFill/>
                </a:ln>
                <a:solidFill>
                  <a:srgbClr val="000000"/>
                </a:solidFill>
                <a:uFillTx/>
                <a:latin typeface="+mj-lt"/>
                <a:ea typeface="+mj-ea"/>
                <a:cs typeface="+mj-cs"/>
                <a:sym typeface="Arial"/>
              </a:defRPr>
            </a:lvl9pPr>
          </a:lstStyle>
          <a:p>
            <a:pPr algn="just" fontAlgn="base"/>
            <a:r>
              <a:rPr lang="en-US" sz="1600" dirty="0">
                <a:solidFill>
                  <a:schemeClr val="tx1"/>
                </a:solidFill>
              </a:rPr>
              <a:t>A </a:t>
            </a:r>
            <a:r>
              <a:rPr lang="en-US" sz="2000" dirty="0">
                <a:solidFill>
                  <a:schemeClr val="tx1">
                    <a:lumMod val="50000"/>
                  </a:schemeClr>
                </a:solidFill>
                <a:latin typeface="+mn-lt"/>
                <a:ea typeface="+mn-ea"/>
                <a:cs typeface="+mn-cs"/>
              </a:rPr>
              <a:t>Comparison of the time taken by NYC yellow taxis and Citi Bikes </a:t>
            </a:r>
          </a:p>
        </p:txBody>
      </p:sp>
      <p:sp>
        <p:nvSpPr>
          <p:cNvPr id="34" name="Title 33"/>
          <p:cNvSpPr>
            <a:spLocks noGrp="1"/>
          </p:cNvSpPr>
          <p:nvPr>
            <p:ph type="title"/>
          </p:nvPr>
        </p:nvSpPr>
        <p:spPr/>
        <p:txBody>
          <a:bodyPr/>
          <a:lstStyle/>
          <a:p>
            <a:r>
              <a:rPr lang="en-US" dirty="0">
                <a:solidFill>
                  <a:srgbClr val="0070C0"/>
                </a:solidFill>
              </a:rPr>
              <a:t>Citi Bike vs Yellow Taxi trip time</a:t>
            </a:r>
            <a:endParaRPr lang="en-US" sz="3200" dirty="0">
              <a:solidFill>
                <a:srgbClr val="0070C0"/>
              </a:solidFill>
            </a:endParaRPr>
          </a:p>
        </p:txBody>
      </p:sp>
    </p:spTree>
    <p:extLst>
      <p:ext uri="{BB962C8B-B14F-4D97-AF65-F5344CB8AC3E}">
        <p14:creationId xmlns:p14="http://schemas.microsoft.com/office/powerpoint/2010/main" val="3974448407"/>
      </p:ext>
    </p:extLst>
  </p:cSld>
  <p:clrMapOvr>
    <a:masterClrMapping/>
  </p:clrMapOvr>
  <p:transition spd="slow">
    <p:push dir="u"/>
  </p:transition>
</p:sld>
</file>

<file path=ppt/theme/theme1.xml><?xml version="1.0" encoding="utf-8"?>
<a:theme xmlns:a="http://schemas.openxmlformats.org/drawingml/2006/main" name="MSVID_Teal_16x9_2013_06">
  <a:themeElements>
    <a:clrScheme name="2013 Teal Brand Template">
      <a:dk1>
        <a:srgbClr val="505050"/>
      </a:dk1>
      <a:lt1>
        <a:srgbClr val="FFFFFF"/>
      </a:lt1>
      <a:dk2>
        <a:srgbClr val="008272"/>
      </a:dk2>
      <a:lt2>
        <a:srgbClr val="E2E584"/>
      </a:lt2>
      <a:accent1>
        <a:srgbClr val="68217A"/>
      </a:accent1>
      <a:accent2>
        <a:srgbClr val="B4009E"/>
      </a:accent2>
      <a:accent3>
        <a:srgbClr val="0072C6"/>
      </a:accent3>
      <a:accent4>
        <a:srgbClr val="442359"/>
      </a:accent4>
      <a:accent5>
        <a:srgbClr val="00D8CC"/>
      </a:accent5>
      <a:accent6>
        <a:srgbClr val="00205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TEAL_2013" id="{4854CE67-FEAE-4E0D-96CC-3FB83AC4EA2B}" vid="{B56393E2-101D-4E95-8413-7556BC3AB9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2c8af875-f38a-40b8-a0a9-056aed3fc8c0</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AudienceTaxHTField0 xmlns="2295e2e7-0eeb-498e-8716-217bb2ee6ee3">
      <Terms xmlns="http://schemas.microsoft.com/office/infopath/2007/PartnerControls"/>
    </AudienceTaxHTField0>
    <TaxCatchAll xmlns="230e9df3-be65-4c73-a93b-d1236ebd677e">
      <Value>622</Value>
    </TaxCatchAll>
    <Speaker xmlns="032d541b-1b4e-4d91-93c7-b10533c52f73" xsi:nil="true"/>
    <AverageRating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F943C65EE9652644877590F39FC422DC" ma:contentTypeVersion="73" ma:contentTypeDescription="" ma:contentTypeScope="" ma:versionID="4034d4c9833caf6b2e3c8b193c60ebc8">
  <xsd:schema xmlns:xsd="http://www.w3.org/2001/XMLSchema" xmlns:xs="http://www.w3.org/2001/XMLSchema" xmlns:p="http://schemas.microsoft.com/office/2006/metadata/properties" xmlns:ns1="http://schemas.microsoft.com/sharepoint/v3" xmlns:ns2="2295e2e7-0eeb-498e-8716-217bb2ee6ee3" xmlns:ns3="032d541b-1b4e-4d91-93c7-b10533c52f73" xmlns:ns4="230e9df3-be65-4c73-a93b-d1236ebd677e" targetNamespace="http://schemas.microsoft.com/office/2006/metadata/properties" ma:root="true" ma:fieldsID="0a005d6d6c38105aab79f13ff8543743" ns1:_="" ns2:_="" ns3:_="" ns4:_="">
    <xsd:import namespace="http://schemas.microsoft.com/sharepoint/v3"/>
    <xsd:import namespace="2295e2e7-0eeb-498e-8716-217bb2ee6ee3"/>
    <xsd:import namespace="032d541b-1b4e-4d91-93c7-b10533c52f73"/>
    <xsd:import namespace="230e9df3-be65-4c73-a93b-d1236ebd677e"/>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3:Speaker" minOccurs="0"/>
                <xsd:element ref="ns2:Session_x0020_Code" minOccurs="0"/>
                <xsd:element ref="ns2:MS_x0020_Content_x0020_Owner" minOccurs="0"/>
                <xsd:element ref="ns1:AverageRating" minOccurs="0"/>
                <xsd:element ref="ns1:RatingCount" minOccurs="0"/>
                <xsd:element ref="ns4:TaxCatchAll" minOccurs="0"/>
                <xsd:element ref="ns2:ProductTaxHTField0" minOccurs="0"/>
                <xsd:element ref="ns4:TaxCatchAllLabel" minOccurs="0"/>
                <xsd:element ref="ns2:CampaignTaxHTField0" minOccurs="0"/>
                <xsd:element ref="ns2:TrackTaxHTField0" minOccurs="0"/>
                <xsd:element ref="ns2:Event_x0020_VenueTaxHTField0" minOccurs="0"/>
                <xsd:element ref="ns2:AudienceTaxHTField0" minOccurs="0"/>
                <xsd:element ref="ns2:Event_x0020_LocationTaxHTField0" minOccurs="0"/>
                <xsd:element ref="ns2:Event1TaxHTField0" minOccurs="0"/>
                <xsd:element ref="ns2:MS_x0020_Speaker" minOccurs="0"/>
                <xsd:element ref="ns2:External_x0020_Speak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5" nillable="true" ma:displayName="Rating (0-5)" ma:decimals="2" ma:description="Average value of all the ratings that have been submitted" ma:internalName="AverageRating" ma:readOnly="true">
      <xsd:simpleType>
        <xsd:restriction base="dms:Number"/>
      </xsd:simpleType>
    </xsd:element>
    <xsd:element name="RatingCount" ma:index="16" nillable="true" ma:displayName="Number of Ratings" ma:decimals="0" ma:description="Number of ratings submitted" ma:internalName="RatingCount"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Session_x0020_Code" ma:index="12" nillable="true" ma:displayName="Session Code" ma:internalName="Session_x0020_Code" ma:readOnly="false">
      <xsd:simpleType>
        <xsd:restriction base="dms:Text">
          <xsd:maxLength value="255"/>
        </xsd:restriction>
      </xsd:simpleType>
    </xsd:element>
    <xsd:element name="MS_x0020_Content_x0020_Owner" ma:index="14"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AudienceTaxHTField0" ma:index="26" nillable="true" ma:taxonomy="true" ma:internalName="AudienceTaxHTField0" ma:taxonomyFieldName="Audience" ma:displayName="Audienc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ma:taxonomy="true" ma:internalName="Event1TaxHTField0" ma:taxonomyFieldName="Event1" ma:displayName="Event Nam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element name="MS_x0020_Speaker" ma:index="31" nillable="true" ma:displayName="MS Speaker" ma:hidden="true"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32" nillable="true" ma:displayName="External Speaker" ma:hidden="true" ma:internalName="External_x0020_Speaker"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32d541b-1b4e-4d91-93c7-b10533c52f73" elementFormDefault="qualified">
    <xsd:import namespace="http://schemas.microsoft.com/office/2006/documentManagement/types"/>
    <xsd:import namespace="http://schemas.microsoft.com/office/infopath/2007/PartnerControls"/>
    <xsd:element name="Speaker" ma:index="8" nillable="true" ma:displayName="Speaker" ma:internalName="Speak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schemas.microsoft.com/sharepoint/v3"/>
    <ds:schemaRef ds:uri="230e9df3-be65-4c73-a93b-d1236ebd677e"/>
    <ds:schemaRef ds:uri="http://purl.org/dc/terms/"/>
    <ds:schemaRef ds:uri="032d541b-1b4e-4d91-93c7-b10533c52f73"/>
    <ds:schemaRef ds:uri="2295e2e7-0eeb-498e-8716-217bb2ee6ee3"/>
    <ds:schemaRef ds:uri="http://www.w3.org/XML/1998/namespace"/>
    <ds:schemaRef ds:uri="http://purl.org/dc/dcmitype/"/>
  </ds:schemaRefs>
</ds:datastoreItem>
</file>

<file path=customXml/itemProps2.xml><?xml version="1.0" encoding="utf-8"?>
<ds:datastoreItem xmlns:ds="http://schemas.openxmlformats.org/officeDocument/2006/customXml" ds:itemID="{71294930-8F3D-4CCC-83CD-D140A79F4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295e2e7-0eeb-498e-8716-217bb2ee6ee3"/>
    <ds:schemaRef ds:uri="032d541b-1b4e-4d91-93c7-b10533c52f7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final_presentation</Template>
  <TotalTime>168</TotalTime>
  <Words>789</Words>
  <Application>Microsoft Office PowerPoint</Application>
  <PresentationFormat>Custom</PresentationFormat>
  <Paragraphs>68</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Century</vt:lpstr>
      <vt:lpstr>Segoe UI</vt:lpstr>
      <vt:lpstr>Segoe UI Light</vt:lpstr>
      <vt:lpstr>Wingdings</vt:lpstr>
      <vt:lpstr>MSVID_Teal_16x9_2013_06</vt:lpstr>
      <vt:lpstr>Improving Citi Bike Services by Comparative Analytics</vt:lpstr>
      <vt:lpstr>Abstract</vt:lpstr>
      <vt:lpstr>Motivation</vt:lpstr>
      <vt:lpstr>Design diagram</vt:lpstr>
      <vt:lpstr>Results</vt:lpstr>
      <vt:lpstr>Results</vt:lpstr>
      <vt:lpstr>Results</vt:lpstr>
      <vt:lpstr>Pickups of NYC Taxis and Citi Bikes</vt:lpstr>
      <vt:lpstr>Citi Bike vs Yellow Taxi trip time</vt:lpstr>
      <vt:lpstr>Citi Bike vs Green Taxi trip time</vt:lpstr>
      <vt:lpstr>Predicting Citi Bike Time</vt:lpstr>
      <vt:lpstr>Additional analytics</vt:lpstr>
      <vt:lpstr>Summary</vt:lpstr>
      <vt:lpstr>Obstacles</vt:lpstr>
      <vt:lpstr>Acknowledgements</vt:lpstr>
      <vt:lpstr>References</vt:lpstr>
      <vt:lpstr>Thank you</vt:lpstr>
    </vt:vector>
  </TitlesOfParts>
  <Manager>Ron Sasaki</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MSVID Microsoft-branded PowerPoint template and guidelines</dc:subject>
  <dc:creator>Apurva Patkeshwar</dc:creator>
  <cp:keywords>MSVID, Brand Guidelines, Branding, Visual Identity, grid</cp:keywords>
  <dc:description>Template: Maryfj_x000d_
Formatting: Maryfj, Sakuu _x000d_
Audience Type: Internal</dc:description>
  <cp:lastModifiedBy>Apurva Patkeshwar</cp:lastModifiedBy>
  <cp:revision>102</cp:revision>
  <dcterms:created xsi:type="dcterms:W3CDTF">2017-05-04T21:34:29Z</dcterms:created>
  <dcterms:modified xsi:type="dcterms:W3CDTF">2017-05-05T00:23:17Z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0x010100B88FC3ECA26D1C46B3C4C83281D2EB9C00F943C65EE9652644877590F39FC422DC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ies>
</file>